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83" r:id="rId2"/>
    <p:sldId id="388" r:id="rId3"/>
    <p:sldId id="405" r:id="rId4"/>
    <p:sldId id="399" r:id="rId5"/>
    <p:sldId id="396" r:id="rId6"/>
    <p:sldId id="406" r:id="rId7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AEC7"/>
    <a:srgbClr val="B6D9B7"/>
    <a:srgbClr val="9D9D9C"/>
    <a:srgbClr val="8597CA"/>
    <a:srgbClr val="ADBCCA"/>
    <a:srgbClr val="FFD618"/>
    <a:srgbClr val="A8438D"/>
    <a:srgbClr val="804180"/>
    <a:srgbClr val="F59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8687" autoAdjust="0"/>
  </p:normalViewPr>
  <p:slideViewPr>
    <p:cSldViewPr>
      <p:cViewPr varScale="1">
        <p:scale>
          <a:sx n="113" d="100"/>
          <a:sy n="113" d="100"/>
        </p:scale>
        <p:origin x="61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DDCE3-5A50-4A40-BBC4-07FAEE11FBCE}" type="doc">
      <dgm:prSet loTypeId="urn:microsoft.com/office/officeart/2005/8/layout/chart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70BD0611-83DC-43CF-BE70-98E9F6E8AAD8}">
      <dgm:prSet phldrT="[Tekst]" custT="1"/>
      <dgm:spPr/>
      <dgm:t>
        <a:bodyPr/>
        <a:lstStyle/>
        <a:p>
          <a:pPr algn="ctr"/>
          <a:r>
            <a:rPr lang="en-US" sz="1200" b="1" dirty="0">
              <a:solidFill>
                <a:schemeClr val="tx2"/>
              </a:solidFill>
            </a:rPr>
            <a:t>Market</a:t>
          </a:r>
          <a:br>
            <a:rPr lang="en-US" sz="1200" dirty="0">
              <a:solidFill>
                <a:schemeClr val="tx2"/>
              </a:solidFill>
            </a:rPr>
          </a:br>
          <a:r>
            <a:rPr lang="en-US" sz="1200" dirty="0">
              <a:solidFill>
                <a:schemeClr val="tx2"/>
              </a:solidFill>
            </a:rPr>
            <a:t>to preserve the </a:t>
          </a:r>
          <a:r>
            <a:rPr lang="en-US" sz="1200" noProof="0" dirty="0">
              <a:solidFill>
                <a:schemeClr val="tx2"/>
              </a:solidFill>
            </a:rPr>
            <a:t>existing</a:t>
          </a:r>
          <a:r>
            <a:rPr lang="en-US" sz="1200" dirty="0">
              <a:solidFill>
                <a:schemeClr val="tx2"/>
              </a:solidFill>
            </a:rPr>
            <a:t>  customers (Solaris – 40% of </a:t>
          </a:r>
          <a:r>
            <a:rPr lang="pl-PL" sz="1200" dirty="0" err="1">
              <a:solidFill>
                <a:schemeClr val="tx2"/>
              </a:solidFill>
            </a:rPr>
            <a:t>heat</a:t>
          </a:r>
          <a:r>
            <a:rPr lang="pl-PL" sz="1200" dirty="0">
              <a:solidFill>
                <a:schemeClr val="tx2"/>
              </a:solidFill>
            </a:rPr>
            <a:t> sale</a:t>
          </a:r>
          <a:r>
            <a:rPr lang="en-US" sz="1200" dirty="0">
              <a:solidFill>
                <a:schemeClr val="tx2"/>
              </a:solidFill>
            </a:rPr>
            <a:t>) Additional sales of heat and services</a:t>
          </a:r>
          <a:br>
            <a:rPr lang="pl-PL" sz="1200" dirty="0">
              <a:solidFill>
                <a:schemeClr val="tx2"/>
              </a:solidFill>
            </a:rPr>
          </a:br>
          <a:br>
            <a:rPr lang="pl-PL" sz="1200" dirty="0">
              <a:solidFill>
                <a:schemeClr val="tx2"/>
              </a:solidFill>
            </a:rPr>
          </a:br>
          <a:endParaRPr lang="en-US" sz="1200" dirty="0">
            <a:solidFill>
              <a:schemeClr val="tx2"/>
            </a:solidFill>
          </a:endParaRPr>
        </a:p>
      </dgm:t>
    </dgm:pt>
    <dgm:pt modelId="{EF02ADC9-17DB-498F-9C97-92CE49BAF575}" type="parTrans" cxnId="{B2224E8E-9960-42DB-88BE-387DC028FA90}">
      <dgm:prSet/>
      <dgm:spPr/>
      <dgm:t>
        <a:bodyPr/>
        <a:lstStyle/>
        <a:p>
          <a:endParaRPr lang="pl-PL" sz="1200"/>
        </a:p>
      </dgm:t>
    </dgm:pt>
    <dgm:pt modelId="{EF5A1CC9-6A8B-48D4-B3D5-5C4A5F24B0B4}" type="sibTrans" cxnId="{B2224E8E-9960-42DB-88BE-387DC028FA90}">
      <dgm:prSet/>
      <dgm:spPr/>
      <dgm:t>
        <a:bodyPr/>
        <a:lstStyle/>
        <a:p>
          <a:endParaRPr lang="pl-PL" sz="1200"/>
        </a:p>
      </dgm:t>
    </dgm:pt>
    <dgm:pt modelId="{14635F9D-245B-4FBF-8DD9-1D10C4B53A71}">
      <dgm:prSet custT="1"/>
      <dgm:spPr/>
      <dgm:t>
        <a:bodyPr/>
        <a:lstStyle/>
        <a:p>
          <a:pPr algn="l"/>
          <a:r>
            <a:rPr lang="en-US" sz="1200" b="1" dirty="0">
              <a:solidFill>
                <a:schemeClr val="tx2"/>
              </a:solidFill>
            </a:rPr>
            <a:t>Innovation</a:t>
          </a:r>
        </a:p>
        <a:p>
          <a:pPr algn="l"/>
          <a:r>
            <a:rPr lang="en-US" sz="1200" dirty="0">
              <a:solidFill>
                <a:schemeClr val="tx2"/>
              </a:solidFill>
            </a:rPr>
            <a:t>combining the energy, water and sewage sectors</a:t>
          </a:r>
          <a:br>
            <a:rPr lang="pl-PL" sz="1200" dirty="0">
              <a:solidFill>
                <a:schemeClr val="tx2"/>
              </a:solidFill>
            </a:rPr>
          </a:br>
          <a:br>
            <a:rPr lang="pl-PL" sz="1200" dirty="0">
              <a:solidFill>
                <a:schemeClr val="tx2"/>
              </a:solidFill>
            </a:rPr>
          </a:br>
          <a:endParaRPr lang="en-US" sz="1200" dirty="0">
            <a:solidFill>
              <a:schemeClr val="tx2"/>
            </a:solidFill>
          </a:endParaRPr>
        </a:p>
      </dgm:t>
    </dgm:pt>
    <dgm:pt modelId="{DCC1E24F-1BBE-4ABE-B913-C43E840EEFBE}" type="parTrans" cxnId="{1C06EB05-08A2-4F27-BC1D-B7F226D7BF3E}">
      <dgm:prSet/>
      <dgm:spPr/>
      <dgm:t>
        <a:bodyPr/>
        <a:lstStyle/>
        <a:p>
          <a:endParaRPr lang="pl-PL" sz="1200"/>
        </a:p>
      </dgm:t>
    </dgm:pt>
    <dgm:pt modelId="{D372D4B9-F702-4F10-BD52-3CBCDD753415}" type="sibTrans" cxnId="{1C06EB05-08A2-4F27-BC1D-B7F226D7BF3E}">
      <dgm:prSet/>
      <dgm:spPr/>
      <dgm:t>
        <a:bodyPr/>
        <a:lstStyle/>
        <a:p>
          <a:endParaRPr lang="pl-PL" sz="1200"/>
        </a:p>
      </dgm:t>
    </dgm:pt>
    <dgm:pt modelId="{6C84599D-1F2E-497B-8D26-7D0818F21D19}">
      <dgm:prSet custT="1"/>
      <dgm:spPr/>
      <dgm:t>
        <a:bodyPr/>
        <a:lstStyle/>
        <a:p>
          <a:pPr algn="l"/>
          <a:r>
            <a:rPr lang="pl-PL" sz="1200" b="1" dirty="0">
              <a:solidFill>
                <a:schemeClr val="tx2"/>
              </a:solidFill>
            </a:rPr>
            <a:t>T</a:t>
          </a:r>
          <a:r>
            <a:rPr lang="en-US" sz="1200" b="1" dirty="0" err="1">
              <a:solidFill>
                <a:schemeClr val="tx2"/>
              </a:solidFill>
            </a:rPr>
            <a:t>ransformation</a:t>
          </a:r>
          <a:r>
            <a:rPr lang="en-US" sz="1200" b="1" dirty="0">
              <a:solidFill>
                <a:schemeClr val="tx2"/>
              </a:solidFill>
            </a:rPr>
            <a:t> </a:t>
          </a:r>
        </a:p>
        <a:p>
          <a:pPr algn="l"/>
          <a:r>
            <a:rPr lang="en-US" sz="1200" dirty="0">
              <a:solidFill>
                <a:schemeClr val="tx2"/>
              </a:solidFill>
            </a:rPr>
            <a:t>of the coal system in into an energy efficient </a:t>
          </a:r>
          <a:r>
            <a:rPr lang="en-US" sz="1200" dirty="0" err="1">
              <a:solidFill>
                <a:schemeClr val="tx2"/>
              </a:solidFill>
            </a:rPr>
            <a:t>syste</a:t>
          </a:r>
          <a:r>
            <a:rPr lang="pl-PL" sz="1200" dirty="0">
              <a:solidFill>
                <a:schemeClr val="tx2"/>
              </a:solidFill>
            </a:rPr>
            <a:t>m</a:t>
          </a:r>
          <a:endParaRPr lang="en-US" sz="1200" dirty="0">
            <a:solidFill>
              <a:schemeClr val="tx2"/>
            </a:solidFill>
          </a:endParaRPr>
        </a:p>
      </dgm:t>
    </dgm:pt>
    <dgm:pt modelId="{C3DE82FC-5C4C-423A-8B08-2A68C4C03447}" type="parTrans" cxnId="{7DBE25C9-3E8D-491F-ABC9-86C46FA552F8}">
      <dgm:prSet/>
      <dgm:spPr/>
      <dgm:t>
        <a:bodyPr/>
        <a:lstStyle/>
        <a:p>
          <a:endParaRPr lang="pl-PL" sz="1200"/>
        </a:p>
      </dgm:t>
    </dgm:pt>
    <dgm:pt modelId="{D9937EA3-6AA5-4108-A916-89C760E00118}" type="sibTrans" cxnId="{7DBE25C9-3E8D-491F-ABC9-86C46FA552F8}">
      <dgm:prSet/>
      <dgm:spPr/>
      <dgm:t>
        <a:bodyPr/>
        <a:lstStyle/>
        <a:p>
          <a:endParaRPr lang="pl-PL" sz="1200"/>
        </a:p>
      </dgm:t>
    </dgm:pt>
    <dgm:pt modelId="{EE74DA7D-8566-438F-86ED-B100C3C97844}">
      <dgm:prSet phldrT="[Tekst]" custT="1"/>
      <dgm:spPr/>
      <dgm:t>
        <a:bodyPr/>
        <a:lstStyle/>
        <a:p>
          <a:pPr algn="r"/>
          <a:r>
            <a:rPr lang="pl-PL" sz="1200" b="1" dirty="0">
              <a:solidFill>
                <a:schemeClr val="tx2"/>
              </a:solidFill>
            </a:rPr>
            <a:t>EU Grant</a:t>
          </a:r>
        </a:p>
        <a:p>
          <a:pPr algn="r"/>
          <a:r>
            <a:rPr lang="en-US" sz="1200" dirty="0">
              <a:solidFill>
                <a:schemeClr val="tx2"/>
              </a:solidFill>
            </a:rPr>
            <a:t>(3,81 MPLN)</a:t>
          </a:r>
          <a:br>
            <a:rPr lang="en-US" sz="1200" dirty="0">
              <a:solidFill>
                <a:schemeClr val="tx2"/>
              </a:solidFill>
            </a:rPr>
          </a:br>
          <a:r>
            <a:rPr lang="en-US" sz="1200" dirty="0">
              <a:solidFill>
                <a:schemeClr val="tx2"/>
              </a:solidFill>
            </a:rPr>
            <a:t>last grant up to 2020; </a:t>
          </a:r>
          <a:r>
            <a:rPr lang="pl-PL" sz="1200" dirty="0">
              <a:solidFill>
                <a:schemeClr val="tx2"/>
              </a:solidFill>
            </a:rPr>
            <a:t> </a:t>
          </a:r>
          <a:r>
            <a:rPr lang="en-US" sz="1200" dirty="0">
              <a:solidFill>
                <a:schemeClr val="tx2"/>
              </a:solidFill>
            </a:rPr>
            <a:t>no profitability without subsidy</a:t>
          </a:r>
        </a:p>
      </dgm:t>
    </dgm:pt>
    <dgm:pt modelId="{71BE8360-EFBF-445B-B8FA-3794AF2287B5}" type="parTrans" cxnId="{86542A1E-4EB7-45C4-9CF7-6E36C5504032}">
      <dgm:prSet/>
      <dgm:spPr/>
      <dgm:t>
        <a:bodyPr/>
        <a:lstStyle/>
        <a:p>
          <a:endParaRPr lang="pl-PL" sz="1200"/>
        </a:p>
      </dgm:t>
    </dgm:pt>
    <dgm:pt modelId="{11CA9B63-4C02-477C-BD42-C128529F3B1F}" type="sibTrans" cxnId="{86542A1E-4EB7-45C4-9CF7-6E36C5504032}">
      <dgm:prSet/>
      <dgm:spPr/>
      <dgm:t>
        <a:bodyPr/>
        <a:lstStyle/>
        <a:p>
          <a:endParaRPr lang="pl-PL" sz="1200"/>
        </a:p>
      </dgm:t>
    </dgm:pt>
    <dgm:pt modelId="{7D426319-4B9C-493E-B1E8-BB3CFD2BB985}" type="pres">
      <dgm:prSet presAssocID="{E72DDCE3-5A50-4A40-BBC4-07FAEE11FBCE}" presName="compositeShape" presStyleCnt="0">
        <dgm:presLayoutVars>
          <dgm:chMax val="7"/>
          <dgm:dir/>
          <dgm:resizeHandles val="exact"/>
        </dgm:presLayoutVars>
      </dgm:prSet>
      <dgm:spPr/>
    </dgm:pt>
    <dgm:pt modelId="{8A40D9D8-B492-43AD-84D6-90700E354E74}" type="pres">
      <dgm:prSet presAssocID="{E72DDCE3-5A50-4A40-BBC4-07FAEE11FBCE}" presName="wedge1" presStyleLbl="node1" presStyleIdx="0" presStyleCnt="4" custScaleY="101029" custLinFactNeighborX="-4535" custLinFactNeighborY="4828"/>
      <dgm:spPr/>
    </dgm:pt>
    <dgm:pt modelId="{F49A375A-0866-4CEF-8DC2-BC7E6B53AA60}" type="pres">
      <dgm:prSet presAssocID="{E72DDCE3-5A50-4A40-BBC4-07FAEE11FBC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2149724-5E6D-451B-8252-2B26940F4C3C}" type="pres">
      <dgm:prSet presAssocID="{E72DDCE3-5A50-4A40-BBC4-07FAEE11FBCE}" presName="wedge2" presStyleLbl="node1" presStyleIdx="1" presStyleCnt="4"/>
      <dgm:spPr/>
    </dgm:pt>
    <dgm:pt modelId="{A4B4E9EF-4369-45D8-ABE0-71A2636235EB}" type="pres">
      <dgm:prSet presAssocID="{E72DDCE3-5A50-4A40-BBC4-07FAEE11FBC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5DB574-0CFB-43CF-9297-FCFD030EFB5A}" type="pres">
      <dgm:prSet presAssocID="{E72DDCE3-5A50-4A40-BBC4-07FAEE11FBCE}" presName="wedge3" presStyleLbl="node1" presStyleIdx="2" presStyleCnt="4"/>
      <dgm:spPr/>
    </dgm:pt>
    <dgm:pt modelId="{62EDA2FD-DDC4-4CC3-96C8-28ED919F22EE}" type="pres">
      <dgm:prSet presAssocID="{E72DDCE3-5A50-4A40-BBC4-07FAEE11FBC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B159A48-90BB-4D59-8E4A-0454DA89B814}" type="pres">
      <dgm:prSet presAssocID="{E72DDCE3-5A50-4A40-BBC4-07FAEE11FBCE}" presName="wedge4" presStyleLbl="node1" presStyleIdx="3" presStyleCnt="4"/>
      <dgm:spPr/>
    </dgm:pt>
    <dgm:pt modelId="{2B36E059-7190-4172-A25F-0D6E8657D24F}" type="pres">
      <dgm:prSet presAssocID="{E72DDCE3-5A50-4A40-BBC4-07FAEE11FBC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C06EB05-08A2-4F27-BC1D-B7F226D7BF3E}" srcId="{E72DDCE3-5A50-4A40-BBC4-07FAEE11FBCE}" destId="{14635F9D-245B-4FBF-8DD9-1D10C4B53A71}" srcOrd="3" destOrd="0" parTransId="{DCC1E24F-1BBE-4ABE-B913-C43E840EEFBE}" sibTransId="{D372D4B9-F702-4F10-BD52-3CBCDD753415}"/>
    <dgm:cxn modelId="{86542A1E-4EB7-45C4-9CF7-6E36C5504032}" srcId="{E72DDCE3-5A50-4A40-BBC4-07FAEE11FBCE}" destId="{EE74DA7D-8566-438F-86ED-B100C3C97844}" srcOrd="1" destOrd="0" parTransId="{71BE8360-EFBF-445B-B8FA-3794AF2287B5}" sibTransId="{11CA9B63-4C02-477C-BD42-C128529F3B1F}"/>
    <dgm:cxn modelId="{3846C42F-BE92-4E49-A3EB-368409705C70}" type="presOf" srcId="{6C84599D-1F2E-497B-8D26-7D0818F21D19}" destId="{365DB574-0CFB-43CF-9297-FCFD030EFB5A}" srcOrd="0" destOrd="0" presId="urn:microsoft.com/office/officeart/2005/8/layout/chart3"/>
    <dgm:cxn modelId="{DBD09036-F45E-4698-ADB8-87D6754A5779}" type="presOf" srcId="{EE74DA7D-8566-438F-86ED-B100C3C97844}" destId="{D2149724-5E6D-451B-8252-2B26940F4C3C}" srcOrd="0" destOrd="0" presId="urn:microsoft.com/office/officeart/2005/8/layout/chart3"/>
    <dgm:cxn modelId="{874F4E52-6C9E-4B41-928B-272551B5B506}" type="presOf" srcId="{14635F9D-245B-4FBF-8DD9-1D10C4B53A71}" destId="{9B159A48-90BB-4D59-8E4A-0454DA89B814}" srcOrd="0" destOrd="0" presId="urn:microsoft.com/office/officeart/2005/8/layout/chart3"/>
    <dgm:cxn modelId="{DEB04B7F-C186-4551-B8F4-5EEEA538FB98}" type="presOf" srcId="{14635F9D-245B-4FBF-8DD9-1D10C4B53A71}" destId="{2B36E059-7190-4172-A25F-0D6E8657D24F}" srcOrd="1" destOrd="0" presId="urn:microsoft.com/office/officeart/2005/8/layout/chart3"/>
    <dgm:cxn modelId="{B2224E8E-9960-42DB-88BE-387DC028FA90}" srcId="{E72DDCE3-5A50-4A40-BBC4-07FAEE11FBCE}" destId="{70BD0611-83DC-43CF-BE70-98E9F6E8AAD8}" srcOrd="0" destOrd="0" parTransId="{EF02ADC9-17DB-498F-9C97-92CE49BAF575}" sibTransId="{EF5A1CC9-6A8B-48D4-B3D5-5C4A5F24B0B4}"/>
    <dgm:cxn modelId="{6506E9B0-15E3-4B40-8959-71501B90899E}" type="presOf" srcId="{70BD0611-83DC-43CF-BE70-98E9F6E8AAD8}" destId="{F49A375A-0866-4CEF-8DC2-BC7E6B53AA60}" srcOrd="1" destOrd="0" presId="urn:microsoft.com/office/officeart/2005/8/layout/chart3"/>
    <dgm:cxn modelId="{40B52CBB-94EF-493B-BE19-192EA2397299}" type="presOf" srcId="{EE74DA7D-8566-438F-86ED-B100C3C97844}" destId="{A4B4E9EF-4369-45D8-ABE0-71A2636235EB}" srcOrd="1" destOrd="0" presId="urn:microsoft.com/office/officeart/2005/8/layout/chart3"/>
    <dgm:cxn modelId="{199EEEC0-47E1-4E6E-B201-DE7D8F24F653}" type="presOf" srcId="{6C84599D-1F2E-497B-8D26-7D0818F21D19}" destId="{62EDA2FD-DDC4-4CC3-96C8-28ED919F22EE}" srcOrd="1" destOrd="0" presId="urn:microsoft.com/office/officeart/2005/8/layout/chart3"/>
    <dgm:cxn modelId="{7DBE25C9-3E8D-491F-ABC9-86C46FA552F8}" srcId="{E72DDCE3-5A50-4A40-BBC4-07FAEE11FBCE}" destId="{6C84599D-1F2E-497B-8D26-7D0818F21D19}" srcOrd="2" destOrd="0" parTransId="{C3DE82FC-5C4C-423A-8B08-2A68C4C03447}" sibTransId="{D9937EA3-6AA5-4108-A916-89C760E00118}"/>
    <dgm:cxn modelId="{5BA51BD0-63B8-4F36-B0BD-1B800230B4A4}" type="presOf" srcId="{E72DDCE3-5A50-4A40-BBC4-07FAEE11FBCE}" destId="{7D426319-4B9C-493E-B1E8-BB3CFD2BB985}" srcOrd="0" destOrd="0" presId="urn:microsoft.com/office/officeart/2005/8/layout/chart3"/>
    <dgm:cxn modelId="{90E46AFC-BB77-4E02-82FB-7E76404EBCA4}" type="presOf" srcId="{70BD0611-83DC-43CF-BE70-98E9F6E8AAD8}" destId="{8A40D9D8-B492-43AD-84D6-90700E354E74}" srcOrd="0" destOrd="0" presId="urn:microsoft.com/office/officeart/2005/8/layout/chart3"/>
    <dgm:cxn modelId="{B573B327-49C6-4643-AE09-5CD84EB51407}" type="presParOf" srcId="{7D426319-4B9C-493E-B1E8-BB3CFD2BB985}" destId="{8A40D9D8-B492-43AD-84D6-90700E354E74}" srcOrd="0" destOrd="0" presId="urn:microsoft.com/office/officeart/2005/8/layout/chart3"/>
    <dgm:cxn modelId="{31569142-B79B-432E-9937-6B3B7C3BCF07}" type="presParOf" srcId="{7D426319-4B9C-493E-B1E8-BB3CFD2BB985}" destId="{F49A375A-0866-4CEF-8DC2-BC7E6B53AA60}" srcOrd="1" destOrd="0" presId="urn:microsoft.com/office/officeart/2005/8/layout/chart3"/>
    <dgm:cxn modelId="{FFFE585A-48B6-49E1-874C-40717E101750}" type="presParOf" srcId="{7D426319-4B9C-493E-B1E8-BB3CFD2BB985}" destId="{D2149724-5E6D-451B-8252-2B26940F4C3C}" srcOrd="2" destOrd="0" presId="urn:microsoft.com/office/officeart/2005/8/layout/chart3"/>
    <dgm:cxn modelId="{5FD802CD-C935-4DA6-BE8A-C06AB8869909}" type="presParOf" srcId="{7D426319-4B9C-493E-B1E8-BB3CFD2BB985}" destId="{A4B4E9EF-4369-45D8-ABE0-71A2636235EB}" srcOrd="3" destOrd="0" presId="urn:microsoft.com/office/officeart/2005/8/layout/chart3"/>
    <dgm:cxn modelId="{D979C1CA-7B04-4810-B739-3878EA9B26AB}" type="presParOf" srcId="{7D426319-4B9C-493E-B1E8-BB3CFD2BB985}" destId="{365DB574-0CFB-43CF-9297-FCFD030EFB5A}" srcOrd="4" destOrd="0" presId="urn:microsoft.com/office/officeart/2005/8/layout/chart3"/>
    <dgm:cxn modelId="{CF96A841-9D3A-426F-8C7F-3C19EE988359}" type="presParOf" srcId="{7D426319-4B9C-493E-B1E8-BB3CFD2BB985}" destId="{62EDA2FD-DDC4-4CC3-96C8-28ED919F22EE}" srcOrd="5" destOrd="0" presId="urn:microsoft.com/office/officeart/2005/8/layout/chart3"/>
    <dgm:cxn modelId="{9399A89C-8958-4B5A-8DC8-71EA41374FBF}" type="presParOf" srcId="{7D426319-4B9C-493E-B1E8-BB3CFD2BB985}" destId="{9B159A48-90BB-4D59-8E4A-0454DA89B814}" srcOrd="6" destOrd="0" presId="urn:microsoft.com/office/officeart/2005/8/layout/chart3"/>
    <dgm:cxn modelId="{26787030-C481-48A3-BD7D-F8F63BC943DF}" type="presParOf" srcId="{7D426319-4B9C-493E-B1E8-BB3CFD2BB985}" destId="{2B36E059-7190-4172-A25F-0D6E8657D24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0D9D8-B492-43AD-84D6-90700E354E74}">
      <dsp:nvSpPr>
        <dsp:cNvPr id="0" name=""/>
        <dsp:cNvSpPr/>
      </dsp:nvSpPr>
      <dsp:spPr>
        <a:xfrm>
          <a:off x="1698278" y="429385"/>
          <a:ext cx="3581968" cy="3618826"/>
        </a:xfrm>
        <a:prstGeom prst="pie">
          <a:avLst>
            <a:gd name="adj1" fmla="val 162000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</a:rPr>
            <a:t>Market</a:t>
          </a:r>
          <a:br>
            <a:rPr lang="en-US" sz="1200" kern="1200" dirty="0">
              <a:solidFill>
                <a:schemeClr val="tx2"/>
              </a:solidFill>
            </a:rPr>
          </a:br>
          <a:r>
            <a:rPr lang="en-US" sz="1200" kern="1200" dirty="0">
              <a:solidFill>
                <a:schemeClr val="tx2"/>
              </a:solidFill>
            </a:rPr>
            <a:t>to preserve the </a:t>
          </a:r>
          <a:r>
            <a:rPr lang="en-US" sz="1200" kern="1200" noProof="0" dirty="0">
              <a:solidFill>
                <a:schemeClr val="tx2"/>
              </a:solidFill>
            </a:rPr>
            <a:t>existing</a:t>
          </a:r>
          <a:r>
            <a:rPr lang="en-US" sz="1200" kern="1200" dirty="0">
              <a:solidFill>
                <a:schemeClr val="tx2"/>
              </a:solidFill>
            </a:rPr>
            <a:t>  customers (Solaris – 40% of </a:t>
          </a:r>
          <a:r>
            <a:rPr lang="pl-PL" sz="1200" kern="1200" dirty="0" err="1">
              <a:solidFill>
                <a:schemeClr val="tx2"/>
              </a:solidFill>
            </a:rPr>
            <a:t>heat</a:t>
          </a:r>
          <a:r>
            <a:rPr lang="pl-PL" sz="1200" kern="1200" dirty="0">
              <a:solidFill>
                <a:schemeClr val="tx2"/>
              </a:solidFill>
            </a:rPr>
            <a:t> sale</a:t>
          </a:r>
          <a:r>
            <a:rPr lang="en-US" sz="1200" kern="1200" dirty="0">
              <a:solidFill>
                <a:schemeClr val="tx2"/>
              </a:solidFill>
            </a:rPr>
            <a:t>) Additional sales of heat and services</a:t>
          </a:r>
          <a:br>
            <a:rPr lang="pl-PL" sz="1200" kern="1200" dirty="0">
              <a:solidFill>
                <a:schemeClr val="tx2"/>
              </a:solidFill>
            </a:rPr>
          </a:br>
          <a:br>
            <a:rPr lang="pl-PL" sz="1200" kern="1200" dirty="0">
              <a:solidFill>
                <a:schemeClr val="tx2"/>
              </a:solidFill>
            </a:rPr>
          </a:br>
          <a:endParaRPr lang="en-US" sz="1200" kern="1200" dirty="0">
            <a:solidFill>
              <a:schemeClr val="tx2"/>
            </a:solidFill>
          </a:endParaRPr>
        </a:p>
      </dsp:txBody>
      <dsp:txXfrm>
        <a:off x="3530199" y="1098868"/>
        <a:ext cx="1321916" cy="1077031"/>
      </dsp:txXfrm>
    </dsp:sp>
    <dsp:sp modelId="{D2149724-5E6D-451B-8252-2B26940F4C3C}">
      <dsp:nvSpPr>
        <dsp:cNvPr id="0" name=""/>
        <dsp:cNvSpPr/>
      </dsp:nvSpPr>
      <dsp:spPr>
        <a:xfrm>
          <a:off x="1709766" y="425831"/>
          <a:ext cx="3581968" cy="3581968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2"/>
              </a:solidFill>
            </a:rPr>
            <a:t>EU Grant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(3,81 MPLN)</a:t>
          </a:r>
          <a:br>
            <a:rPr lang="en-US" sz="1200" kern="1200" dirty="0">
              <a:solidFill>
                <a:schemeClr val="tx2"/>
              </a:solidFill>
            </a:rPr>
          </a:br>
          <a:r>
            <a:rPr lang="en-US" sz="1200" kern="1200" dirty="0">
              <a:solidFill>
                <a:schemeClr val="tx2"/>
              </a:solidFill>
            </a:rPr>
            <a:t>last grant up to 2020; </a:t>
          </a:r>
          <a:r>
            <a:rPr lang="pl-PL" sz="1200" kern="1200" dirty="0">
              <a:solidFill>
                <a:schemeClr val="tx2"/>
              </a:solidFill>
            </a:rPr>
            <a:t> </a:t>
          </a:r>
          <a:r>
            <a:rPr lang="en-US" sz="1200" kern="1200" dirty="0">
              <a:solidFill>
                <a:schemeClr val="tx2"/>
              </a:solidFill>
            </a:rPr>
            <a:t>no profitability without subsidy</a:t>
          </a:r>
        </a:p>
      </dsp:txBody>
      <dsp:txXfrm>
        <a:off x="3564714" y="2280779"/>
        <a:ext cx="1321916" cy="1066062"/>
      </dsp:txXfrm>
    </dsp:sp>
    <dsp:sp modelId="{365DB574-0CFB-43CF-9297-FCFD030EFB5A}">
      <dsp:nvSpPr>
        <dsp:cNvPr id="0" name=""/>
        <dsp:cNvSpPr/>
      </dsp:nvSpPr>
      <dsp:spPr>
        <a:xfrm>
          <a:off x="1709766" y="425831"/>
          <a:ext cx="3581968" cy="3581968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2"/>
              </a:solidFill>
            </a:rPr>
            <a:t>T</a:t>
          </a:r>
          <a:r>
            <a:rPr lang="en-US" sz="1200" b="1" kern="1200" dirty="0" err="1">
              <a:solidFill>
                <a:schemeClr val="tx2"/>
              </a:solidFill>
            </a:rPr>
            <a:t>ransformation</a:t>
          </a:r>
          <a:r>
            <a:rPr lang="en-US" sz="1200" b="1" kern="1200" dirty="0">
              <a:solidFill>
                <a:schemeClr val="tx2"/>
              </a:solidFill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of the coal system in into an energy efficient </a:t>
          </a:r>
          <a:r>
            <a:rPr lang="en-US" sz="1200" kern="1200" dirty="0" err="1">
              <a:solidFill>
                <a:schemeClr val="tx2"/>
              </a:solidFill>
            </a:rPr>
            <a:t>syste</a:t>
          </a:r>
          <a:r>
            <a:rPr lang="pl-PL" sz="1200" kern="1200" dirty="0">
              <a:solidFill>
                <a:schemeClr val="tx2"/>
              </a:solidFill>
            </a:rPr>
            <a:t>m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2114870" y="2280779"/>
        <a:ext cx="1321916" cy="1066062"/>
      </dsp:txXfrm>
    </dsp:sp>
    <dsp:sp modelId="{9B159A48-90BB-4D59-8E4A-0454DA89B814}">
      <dsp:nvSpPr>
        <dsp:cNvPr id="0" name=""/>
        <dsp:cNvSpPr/>
      </dsp:nvSpPr>
      <dsp:spPr>
        <a:xfrm>
          <a:off x="1709766" y="425831"/>
          <a:ext cx="3581968" cy="3581968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</a:rPr>
            <a:t>Innovation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combining the energy, water and sewage sectors</a:t>
          </a:r>
          <a:br>
            <a:rPr lang="pl-PL" sz="1200" kern="1200" dirty="0">
              <a:solidFill>
                <a:schemeClr val="tx2"/>
              </a:solidFill>
            </a:rPr>
          </a:br>
          <a:br>
            <a:rPr lang="pl-PL" sz="1200" kern="1200" dirty="0">
              <a:solidFill>
                <a:schemeClr val="tx2"/>
              </a:solidFill>
            </a:rPr>
          </a:br>
          <a:endParaRPr lang="en-US" sz="1200" kern="1200" dirty="0">
            <a:solidFill>
              <a:schemeClr val="tx2"/>
            </a:solidFill>
          </a:endParaRPr>
        </a:p>
      </dsp:txBody>
      <dsp:txXfrm>
        <a:off x="2114870" y="1086790"/>
        <a:ext cx="1321916" cy="106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A855-71F7-49E0-9D9F-C5C86C39542D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87E02-436A-4BF0-891B-36C5172BF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31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573B-871F-4754-8861-B5D1E8D33D39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17F6B-DF7D-49A4-8710-47420D7407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30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ÓR I BLO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Ewelina\Veolia Poznań\Prezentacja ppt korporacyjna\str tytuł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" y="0"/>
            <a:ext cx="91427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822412" y="3363838"/>
            <a:ext cx="7499176" cy="99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716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ZÓR I BLO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Ewelina\Veolia Poznań\Prezentacja ppt korporacyjna\st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187624" y="206374"/>
            <a:ext cx="7499176" cy="99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419622"/>
            <a:ext cx="2232248" cy="576064"/>
          </a:xfrm>
        </p:spPr>
        <p:txBody>
          <a:bodyPr tIns="46800"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0"/>
          </p:nvPr>
        </p:nvSpPr>
        <p:spPr>
          <a:xfrm>
            <a:off x="3815916" y="1419622"/>
            <a:ext cx="2232248" cy="576064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11"/>
          </p:nvPr>
        </p:nvSpPr>
        <p:spPr>
          <a:xfrm>
            <a:off x="6444208" y="1419622"/>
            <a:ext cx="2232248" cy="576064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2"/>
          </p:nvPr>
        </p:nvSpPr>
        <p:spPr>
          <a:xfrm>
            <a:off x="1187624" y="2067694"/>
            <a:ext cx="2232248" cy="2160240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zawartości 2"/>
          <p:cNvSpPr>
            <a:spLocks noGrp="1"/>
          </p:cNvSpPr>
          <p:nvPr>
            <p:ph idx="13"/>
          </p:nvPr>
        </p:nvSpPr>
        <p:spPr>
          <a:xfrm>
            <a:off x="3779912" y="2067694"/>
            <a:ext cx="2232248" cy="2160240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14"/>
          </p:nvPr>
        </p:nvSpPr>
        <p:spPr>
          <a:xfrm>
            <a:off x="6444208" y="2067694"/>
            <a:ext cx="2232248" cy="2160240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oliniowy 15"/>
          <p:cNvCxnSpPr/>
          <p:nvPr userDrawn="1"/>
        </p:nvCxnSpPr>
        <p:spPr>
          <a:xfrm>
            <a:off x="3617894" y="1419622"/>
            <a:ext cx="0" cy="2808312"/>
          </a:xfrm>
          <a:prstGeom prst="line">
            <a:avLst/>
          </a:prstGeom>
          <a:ln>
            <a:solidFill>
              <a:srgbClr val="ADB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 userDrawn="1"/>
        </p:nvCxnSpPr>
        <p:spPr>
          <a:xfrm>
            <a:off x="6246186" y="1419622"/>
            <a:ext cx="0" cy="2808312"/>
          </a:xfrm>
          <a:prstGeom prst="line">
            <a:avLst/>
          </a:prstGeom>
          <a:ln>
            <a:solidFill>
              <a:srgbClr val="ADB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6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ÓR II BLO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Ewelina\Veolia Poznań\Prezentacja ppt korporacyjna\st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187624" y="206374"/>
            <a:ext cx="7499176" cy="99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2355726"/>
            <a:ext cx="2232248" cy="432048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0"/>
          </p:nvPr>
        </p:nvSpPr>
        <p:spPr>
          <a:xfrm>
            <a:off x="3797914" y="2355726"/>
            <a:ext cx="2232248" cy="432048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11"/>
          </p:nvPr>
        </p:nvSpPr>
        <p:spPr>
          <a:xfrm>
            <a:off x="6444208" y="2355726"/>
            <a:ext cx="2232248" cy="432048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2"/>
          </p:nvPr>
        </p:nvSpPr>
        <p:spPr>
          <a:xfrm>
            <a:off x="1187624" y="2859782"/>
            <a:ext cx="2232248" cy="1368152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zawartości 2"/>
          <p:cNvSpPr>
            <a:spLocks noGrp="1"/>
          </p:cNvSpPr>
          <p:nvPr>
            <p:ph idx="13"/>
          </p:nvPr>
        </p:nvSpPr>
        <p:spPr>
          <a:xfrm>
            <a:off x="3797914" y="2859782"/>
            <a:ext cx="2232248" cy="1368152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14"/>
          </p:nvPr>
        </p:nvSpPr>
        <p:spPr>
          <a:xfrm>
            <a:off x="6444208" y="2859782"/>
            <a:ext cx="2232248" cy="1368152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oliniowy 15"/>
          <p:cNvCxnSpPr/>
          <p:nvPr userDrawn="1"/>
        </p:nvCxnSpPr>
        <p:spPr>
          <a:xfrm>
            <a:off x="3617894" y="1419622"/>
            <a:ext cx="0" cy="2808312"/>
          </a:xfrm>
          <a:prstGeom prst="line">
            <a:avLst/>
          </a:prstGeom>
          <a:ln>
            <a:solidFill>
              <a:srgbClr val="ADB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 userDrawn="1"/>
        </p:nvCxnSpPr>
        <p:spPr>
          <a:xfrm>
            <a:off x="6246186" y="1419622"/>
            <a:ext cx="0" cy="2808312"/>
          </a:xfrm>
          <a:prstGeom prst="line">
            <a:avLst/>
          </a:prstGeom>
          <a:ln>
            <a:solidFill>
              <a:srgbClr val="ADB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3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ÓR III BLO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Ewelina\Veolia Poznań\Prezentacja ppt korporacyjna\st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187624" y="206374"/>
            <a:ext cx="7499176" cy="99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1190210" y="1419622"/>
            <a:ext cx="1800200" cy="576064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2"/>
          </p:nvPr>
        </p:nvSpPr>
        <p:spPr>
          <a:xfrm>
            <a:off x="1190210" y="2067694"/>
            <a:ext cx="1800200" cy="2160240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oliniowy 15"/>
          <p:cNvCxnSpPr/>
          <p:nvPr userDrawn="1"/>
        </p:nvCxnSpPr>
        <p:spPr>
          <a:xfrm>
            <a:off x="3036691" y="1419622"/>
            <a:ext cx="0" cy="2808312"/>
          </a:xfrm>
          <a:prstGeom prst="line">
            <a:avLst/>
          </a:prstGeom>
          <a:ln>
            <a:solidFill>
              <a:srgbClr val="ADB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 userDrawn="1"/>
        </p:nvCxnSpPr>
        <p:spPr>
          <a:xfrm>
            <a:off x="4934625" y="1369919"/>
            <a:ext cx="0" cy="2808312"/>
          </a:xfrm>
          <a:prstGeom prst="line">
            <a:avLst/>
          </a:prstGeom>
          <a:ln>
            <a:solidFill>
              <a:srgbClr val="ADB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dane\veolia POLSKA\prezentacja korpo nowy layout\prezemtacja koniec kwietnia\kreska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92796" y="1254672"/>
            <a:ext cx="7488832" cy="1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Łącznik prostoliniowy 16"/>
          <p:cNvCxnSpPr/>
          <p:nvPr userDrawn="1"/>
        </p:nvCxnSpPr>
        <p:spPr>
          <a:xfrm>
            <a:off x="6832559" y="1369919"/>
            <a:ext cx="0" cy="2808312"/>
          </a:xfrm>
          <a:prstGeom prst="line">
            <a:avLst/>
          </a:prstGeom>
          <a:ln>
            <a:solidFill>
              <a:srgbClr val="ADB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zawartości 2"/>
          <p:cNvSpPr>
            <a:spLocks noGrp="1"/>
          </p:cNvSpPr>
          <p:nvPr>
            <p:ph idx="13"/>
          </p:nvPr>
        </p:nvSpPr>
        <p:spPr>
          <a:xfrm>
            <a:off x="3084641" y="1419622"/>
            <a:ext cx="1800200" cy="576064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zawartości 2"/>
          <p:cNvSpPr>
            <a:spLocks noGrp="1"/>
          </p:cNvSpPr>
          <p:nvPr>
            <p:ph idx="14"/>
          </p:nvPr>
        </p:nvSpPr>
        <p:spPr>
          <a:xfrm>
            <a:off x="3084641" y="2067694"/>
            <a:ext cx="1800200" cy="2160240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zawartości 2"/>
          <p:cNvSpPr>
            <a:spLocks noGrp="1"/>
          </p:cNvSpPr>
          <p:nvPr>
            <p:ph idx="15"/>
          </p:nvPr>
        </p:nvSpPr>
        <p:spPr>
          <a:xfrm>
            <a:off x="4993770" y="1419622"/>
            <a:ext cx="1800200" cy="576064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Symbol zastępczy zawartości 2"/>
          <p:cNvSpPr>
            <a:spLocks noGrp="1"/>
          </p:cNvSpPr>
          <p:nvPr>
            <p:ph idx="16"/>
          </p:nvPr>
        </p:nvSpPr>
        <p:spPr>
          <a:xfrm>
            <a:off x="4993770" y="2067694"/>
            <a:ext cx="1800200" cy="2160240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3" name="Symbol zastępczy zawartości 2"/>
          <p:cNvSpPr>
            <a:spLocks noGrp="1"/>
          </p:cNvSpPr>
          <p:nvPr>
            <p:ph idx="17"/>
          </p:nvPr>
        </p:nvSpPr>
        <p:spPr>
          <a:xfrm>
            <a:off x="6884014" y="1413767"/>
            <a:ext cx="1800200" cy="576064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4" name="Symbol zastępczy zawartości 2"/>
          <p:cNvSpPr>
            <a:spLocks noGrp="1"/>
          </p:cNvSpPr>
          <p:nvPr>
            <p:ph idx="18"/>
          </p:nvPr>
        </p:nvSpPr>
        <p:spPr>
          <a:xfrm>
            <a:off x="6884014" y="2061839"/>
            <a:ext cx="1800200" cy="2160240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164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ÓR IV BLO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welina\Veolia Poznań\Prezentacja ppt korporacyjna\st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187624" y="206374"/>
            <a:ext cx="7499176" cy="99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2"/>
          </p:nvPr>
        </p:nvSpPr>
        <p:spPr>
          <a:xfrm>
            <a:off x="1190210" y="1347614"/>
            <a:ext cx="7486246" cy="2952328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5993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ÓR V BLO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Ewelina\Veolia Poznań\Prezentacja ppt korporacyjna\st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187624" y="206374"/>
            <a:ext cx="7499176" cy="99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2"/>
          </p:nvPr>
        </p:nvSpPr>
        <p:spPr>
          <a:xfrm>
            <a:off x="1190210" y="1347614"/>
            <a:ext cx="7486246" cy="2952328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3"/>
          </p:nvPr>
        </p:nvSpPr>
        <p:spPr>
          <a:xfrm>
            <a:off x="3347864" y="4515966"/>
            <a:ext cx="3305471" cy="296416"/>
          </a:xfrm>
        </p:spPr>
        <p:txBody>
          <a:bodyPr>
            <a:normAutofit/>
          </a:bodyPr>
          <a:lstStyle>
            <a:lvl1pPr marL="0" indent="0" algn="r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3448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ÓR VI BLO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Ewelina\Veolia Poznań\Prezentacja ppt korporacyjna\st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187624" y="206374"/>
            <a:ext cx="7499176" cy="99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5724128" y="1491630"/>
            <a:ext cx="2952328" cy="576064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ts val="15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2"/>
          </p:nvPr>
        </p:nvSpPr>
        <p:spPr>
          <a:xfrm>
            <a:off x="5724128" y="2139702"/>
            <a:ext cx="2952328" cy="2016224"/>
          </a:xfrm>
        </p:spPr>
        <p:txBody>
          <a:bodyPr>
            <a:normAutofit/>
          </a:bodyPr>
          <a:lstStyle>
            <a:lvl1pPr marL="285750" indent="-28575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oliniowy 15"/>
          <p:cNvCxnSpPr/>
          <p:nvPr userDrawn="1"/>
        </p:nvCxnSpPr>
        <p:spPr>
          <a:xfrm>
            <a:off x="5580112" y="1419622"/>
            <a:ext cx="0" cy="2808312"/>
          </a:xfrm>
          <a:prstGeom prst="line">
            <a:avLst/>
          </a:prstGeom>
          <a:ln>
            <a:solidFill>
              <a:srgbClr val="ADB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4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ZÓR IV BLO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welina\Veolia Poznań\Prezentacja ppt korporacyjna\str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187624" y="206374"/>
            <a:ext cx="7499176" cy="99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2"/>
          </p:nvPr>
        </p:nvSpPr>
        <p:spPr>
          <a:xfrm>
            <a:off x="1190210" y="1347614"/>
            <a:ext cx="7486246" cy="2952328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145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1B88-4342-4207-9B43-0BC1B858164B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A2BD-5245-4DF4-A6DC-FC5B0DECCF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88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9" r:id="rId2"/>
    <p:sldLayoutId id="2147483675" r:id="rId3"/>
    <p:sldLayoutId id="2147483671" r:id="rId4"/>
    <p:sldLayoutId id="2147483679" r:id="rId5"/>
    <p:sldLayoutId id="2147483683" r:id="rId6"/>
    <p:sldLayoutId id="2147483688" r:id="rId7"/>
    <p:sldLayoutId id="214748369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412" y="3651871"/>
            <a:ext cx="7499176" cy="576063"/>
          </a:xfrm>
        </p:spPr>
        <p:txBody>
          <a:bodyPr>
            <a:noAutofit/>
          </a:bodyPr>
          <a:lstStyle/>
          <a:p>
            <a:r>
              <a:rPr lang="pl-PL" dirty="0"/>
              <a:t>BOLECHOWO – The DHN of </a:t>
            </a:r>
            <a:r>
              <a:rPr lang="pl-PL" dirty="0" err="1"/>
              <a:t>Tomorrow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7193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Bolechowo</a:t>
            </a:r>
            <a:r>
              <a:rPr lang="en-US" sz="2000" dirty="0"/>
              <a:t> today – 100% coal</a:t>
            </a:r>
            <a:r>
              <a:rPr lang="pl-PL" sz="2000" dirty="0"/>
              <a:t>-</a:t>
            </a:r>
            <a:r>
              <a:rPr lang="en-US" sz="2000" dirty="0"/>
              <a:t>depended system 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187624" y="875939"/>
            <a:ext cx="6372708" cy="3424003"/>
            <a:chOff x="1187624" y="875939"/>
            <a:chExt cx="7488832" cy="3877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875939"/>
              <a:ext cx="7488832" cy="38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ole tekstowe 15"/>
            <p:cNvSpPr txBox="1"/>
            <p:nvPr/>
          </p:nvSpPr>
          <p:spPr>
            <a:xfrm>
              <a:off x="1763688" y="1563638"/>
              <a:ext cx="2304256" cy="4878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Housing estate </a:t>
              </a:r>
              <a:r>
                <a:rPr lang="en-US" sz="1100" dirty="0" err="1"/>
                <a:t>Zielone</a:t>
              </a:r>
              <a:r>
                <a:rPr lang="en-US" sz="1100" dirty="0"/>
                <a:t> </a:t>
              </a:r>
              <a:r>
                <a:rPr lang="en-US" sz="1100" dirty="0" err="1"/>
                <a:t>Wzgórza</a:t>
              </a:r>
              <a:r>
                <a:rPr lang="en-US" sz="1100" dirty="0"/>
                <a:t> in </a:t>
              </a:r>
              <a:r>
                <a:rPr lang="en-US" sz="1100" dirty="0" err="1"/>
                <a:t>Murowana</a:t>
              </a:r>
              <a:r>
                <a:rPr lang="en-US" sz="1100" dirty="0"/>
                <a:t> </a:t>
              </a:r>
              <a:r>
                <a:rPr lang="en-US" sz="1100" dirty="0" err="1"/>
                <a:t>Goślina</a:t>
              </a:r>
              <a:endParaRPr lang="en-US" sz="1100" dirty="0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6300192" y="1934711"/>
              <a:ext cx="1944216" cy="4878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Heating plant in </a:t>
              </a:r>
              <a:r>
                <a:rPr lang="en-US" sz="1100" dirty="0" err="1"/>
                <a:t>Bolechowo</a:t>
              </a:r>
              <a:endParaRPr lang="en-US" sz="1100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6732240" y="2571750"/>
              <a:ext cx="1656184" cy="4878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Industrial zone in </a:t>
              </a:r>
              <a:r>
                <a:rPr lang="en-US" sz="1100" dirty="0" err="1"/>
                <a:t>Bolechowo</a:t>
              </a:r>
              <a:r>
                <a:rPr lang="en-US" sz="1100" dirty="0"/>
                <a:t>   </a:t>
              </a:r>
            </a:p>
          </p:txBody>
        </p:sp>
      </p:grpSp>
      <p:sp>
        <p:nvSpPr>
          <p:cNvPr id="8" name="Prostokąt zaokrąglony 7"/>
          <p:cNvSpPr/>
          <p:nvPr/>
        </p:nvSpPr>
        <p:spPr>
          <a:xfrm>
            <a:off x="6876256" y="875939"/>
            <a:ext cx="2160241" cy="11504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/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Installed power:  </a:t>
            </a:r>
            <a:r>
              <a:rPr lang="pl-PL" sz="1100" dirty="0">
                <a:solidFill>
                  <a:srgbClr val="002060"/>
                </a:solidFill>
                <a:cs typeface="Arial" panose="020B0604020202020204" pitchFamily="34" charset="0"/>
              </a:rPr>
              <a:t>   18</a:t>
            </a:r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 MW</a:t>
            </a:r>
          </a:p>
          <a:p>
            <a:pPr marL="0" lvl="1"/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Ordered power :</a:t>
            </a:r>
            <a:r>
              <a:rPr lang="pl-PL" sz="1100" dirty="0">
                <a:solidFill>
                  <a:srgbClr val="002060"/>
                </a:solidFill>
                <a:cs typeface="Arial" panose="020B0604020202020204" pitchFamily="34" charset="0"/>
              </a:rPr>
              <a:t>    13.6</a:t>
            </a:r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 MW</a:t>
            </a:r>
          </a:p>
          <a:p>
            <a:pPr marL="0" lvl="1"/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Network length:</a:t>
            </a:r>
            <a:r>
              <a:rPr lang="pl-PL" sz="1100" dirty="0">
                <a:solidFill>
                  <a:srgbClr val="002060"/>
                </a:solidFill>
                <a:cs typeface="Arial" panose="020B0604020202020204" pitchFamily="34" charset="0"/>
              </a:rPr>
              <a:t>     </a:t>
            </a:r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pl-PL" sz="11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.0 km</a:t>
            </a:r>
          </a:p>
          <a:p>
            <a:pPr marL="0" lvl="1"/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Heat sales: 	</a:t>
            </a:r>
            <a:r>
              <a:rPr lang="pl-PL" sz="1100" dirty="0">
                <a:solidFill>
                  <a:srgbClr val="002060"/>
                </a:solidFill>
                <a:cs typeface="Arial" panose="020B0604020202020204" pitchFamily="34" charset="0"/>
              </a:rPr>
              <a:t>     70 600</a:t>
            </a:r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 GJ/</a:t>
            </a:r>
            <a:r>
              <a:rPr lang="pl-PL" sz="1100" dirty="0">
                <a:solidFill>
                  <a:srgbClr val="002060"/>
                </a:solidFill>
                <a:cs typeface="Arial" panose="020B0604020202020204" pitchFamily="34" charset="0"/>
              </a:rPr>
              <a:t>a</a:t>
            </a:r>
            <a:endParaRPr lang="en-US" sz="11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/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Fuel structure: </a:t>
            </a:r>
            <a:r>
              <a:rPr lang="pl-PL" sz="1100" dirty="0">
                <a:solidFill>
                  <a:srgbClr val="002060"/>
                </a:solidFill>
                <a:cs typeface="Arial" panose="020B0604020202020204" pitchFamily="34" charset="0"/>
              </a:rPr>
              <a:t>       </a:t>
            </a:r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100% </a:t>
            </a:r>
            <a:r>
              <a:rPr lang="pl-PL" sz="1100" dirty="0" err="1">
                <a:solidFill>
                  <a:srgbClr val="002060"/>
                </a:solidFill>
                <a:cs typeface="Arial" panose="020B0604020202020204" pitchFamily="34" charset="0"/>
              </a:rPr>
              <a:t>coal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061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Environmentally friendly Partnership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1590"/>
            <a:ext cx="532859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3995936" y="2643758"/>
            <a:ext cx="4896544" cy="22322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7812" algn="just">
              <a:lnSpc>
                <a:spcPct val="150000"/>
              </a:lnSpc>
              <a:buClr>
                <a:schemeClr val="accent1"/>
              </a:buClr>
            </a:pP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Aquanet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 – </a:t>
            </a:r>
          </a:p>
          <a:p>
            <a:pPr marL="7938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municipal company;</a:t>
            </a:r>
          </a:p>
          <a:p>
            <a:pPr marL="7938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provides water and sewage services for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Poznań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and 17 neighboring municipalities (800,000 residents),</a:t>
            </a:r>
          </a:p>
          <a:p>
            <a:pPr marL="7938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annual  turnover – 116.3m EUR, </a:t>
            </a:r>
          </a:p>
          <a:p>
            <a:pPr marL="7938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net profit – 22.1m EUR.</a:t>
            </a:r>
          </a:p>
          <a:p>
            <a:pPr indent="-457200" algn="just">
              <a:lnSpc>
                <a:spcPct val="150000"/>
              </a:lnSpc>
              <a:buClr>
                <a:schemeClr val="accent1"/>
              </a:buCl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7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13601189"/>
              </p:ext>
            </p:extLst>
          </p:nvPr>
        </p:nvGraphicFramePr>
        <p:xfrm>
          <a:off x="2028056" y="539750"/>
          <a:ext cx="715245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  <a:br>
              <a:rPr lang="en-US" dirty="0"/>
            </a:br>
            <a:endParaRPr lang="en-US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1187624" y="890935"/>
            <a:ext cx="2376264" cy="2400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The 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increases the supply guarantees expected by the market,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reduces the carbon share,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ensures a good margin</a:t>
            </a:r>
          </a:p>
        </p:txBody>
      </p:sp>
    </p:spTree>
    <p:extLst>
      <p:ext uri="{BB962C8B-B14F-4D97-AF65-F5344CB8AC3E}">
        <p14:creationId xmlns:p14="http://schemas.microsoft.com/office/powerpoint/2010/main" val="394151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key elements of the new system of </a:t>
            </a:r>
            <a:r>
              <a:rPr lang="en-US" sz="2000" dirty="0" err="1"/>
              <a:t>Bolechowo-Szlachęcin</a:t>
            </a:r>
            <a:endParaRPr lang="en-US" sz="2000" dirty="0"/>
          </a:p>
        </p:txBody>
      </p:sp>
      <p:grpSp>
        <p:nvGrpSpPr>
          <p:cNvPr id="8" name="Grupa 7"/>
          <p:cNvGrpSpPr/>
          <p:nvPr/>
        </p:nvGrpSpPr>
        <p:grpSpPr>
          <a:xfrm>
            <a:off x="1645740" y="1062592"/>
            <a:ext cx="6763598" cy="3135240"/>
            <a:chOff x="418252" y="3809458"/>
            <a:chExt cx="6087746" cy="2927668"/>
          </a:xfrm>
        </p:grpSpPr>
        <p:grpSp>
          <p:nvGrpSpPr>
            <p:cNvPr id="9" name="Grupa 8"/>
            <p:cNvGrpSpPr/>
            <p:nvPr/>
          </p:nvGrpSpPr>
          <p:grpSpPr>
            <a:xfrm>
              <a:off x="446827" y="3809458"/>
              <a:ext cx="6029325" cy="2076450"/>
              <a:chOff x="446827" y="3809458"/>
              <a:chExt cx="6029325" cy="2076450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27" y="3809458"/>
                <a:ext cx="6029325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Prostokąt 24"/>
              <p:cNvSpPr/>
              <p:nvPr/>
            </p:nvSpPr>
            <p:spPr>
              <a:xfrm>
                <a:off x="2883364" y="3848100"/>
                <a:ext cx="1069511" cy="3364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923654" y="3885534"/>
                <a:ext cx="1010171" cy="244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/>
                  <a:t>Heat pump</a:t>
                </a:r>
              </a:p>
            </p:txBody>
          </p:sp>
        </p:grpSp>
        <p:sp>
          <p:nvSpPr>
            <p:cNvPr id="10" name="Prostokąt zaokrąglony 9"/>
            <p:cNvSpPr/>
            <p:nvPr/>
          </p:nvSpPr>
          <p:spPr>
            <a:xfrm>
              <a:off x="446827" y="5572125"/>
              <a:ext cx="1833562" cy="1154965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18252" y="5743033"/>
              <a:ext cx="1905848" cy="66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Electrical power: 1.02 </a:t>
              </a:r>
              <a:r>
                <a:rPr lang="en-US" sz="1000" dirty="0" err="1"/>
                <a:t>MWe</a:t>
              </a:r>
              <a:endParaRPr lang="en-US" sz="1000" dirty="0"/>
            </a:p>
            <a:p>
              <a:r>
                <a:rPr lang="en-US" sz="1000" dirty="0"/>
                <a:t>Thermal power:  1.05 </a:t>
              </a:r>
              <a:r>
                <a:rPr lang="en-US" sz="1000" dirty="0" err="1"/>
                <a:t>MWt</a:t>
              </a:r>
              <a:endParaRPr lang="en-US" sz="1000" dirty="0"/>
            </a:p>
            <a:p>
              <a:r>
                <a:rPr lang="en-US" sz="1000" dirty="0"/>
                <a:t>Energy production:  7 700 MWh/a</a:t>
              </a:r>
            </a:p>
            <a:p>
              <a:r>
                <a:rPr lang="en-US" sz="1000" dirty="0"/>
                <a:t>Heat production:  28 647 GJ/a</a:t>
              </a: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2452030" y="5572125"/>
              <a:ext cx="1900896" cy="1154964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432978" y="5704932"/>
              <a:ext cx="2024722" cy="948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Heat pump power:  1.70 MW</a:t>
              </a:r>
            </a:p>
            <a:p>
              <a:r>
                <a:rPr lang="en-US" sz="1000" dirty="0"/>
                <a:t>Power  of lower source:  1.07 MW</a:t>
              </a:r>
            </a:p>
            <a:p>
              <a:r>
                <a:rPr lang="en-US" sz="1000" dirty="0"/>
                <a:t>Lower source temp. :  8/3</a:t>
              </a:r>
              <a:r>
                <a:rPr lang="en-US" sz="1000" baseline="30000" dirty="0"/>
                <a:t>O</a:t>
              </a:r>
              <a:r>
                <a:rPr lang="en-US" sz="1000" dirty="0"/>
                <a:t>C</a:t>
              </a:r>
            </a:p>
            <a:p>
              <a:r>
                <a:rPr lang="en-US" sz="1000" dirty="0"/>
                <a:t>Electric propulsion:  660 </a:t>
              </a:r>
              <a:r>
                <a:rPr lang="en-US" sz="1000" dirty="0" err="1"/>
                <a:t>kWe</a:t>
              </a:r>
              <a:endParaRPr lang="en-US" sz="1000" dirty="0"/>
            </a:p>
            <a:p>
              <a:r>
                <a:rPr lang="en-US" sz="1000" dirty="0"/>
                <a:t>COP: 2.58</a:t>
              </a:r>
            </a:p>
            <a:p>
              <a:r>
                <a:rPr lang="en-US" sz="1000" dirty="0"/>
                <a:t>Heat production:  38 345 GJ/a</a:t>
              </a: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4524378" y="5582162"/>
              <a:ext cx="1900896" cy="1154964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457701" y="5714969"/>
              <a:ext cx="2048297" cy="948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Max. power in winter – 9.2 MW</a:t>
              </a:r>
            </a:p>
            <a:p>
              <a:r>
                <a:rPr lang="en-US" sz="1000" dirty="0"/>
                <a:t>Max. power in summer – industry </a:t>
              </a:r>
              <a:br>
                <a:rPr lang="en-US" sz="1000" dirty="0"/>
              </a:br>
              <a:r>
                <a:rPr lang="en-US" sz="1000" dirty="0"/>
                <a:t>1.1 MW; the city 1.5 MW</a:t>
              </a:r>
            </a:p>
            <a:p>
              <a:r>
                <a:rPr lang="en-US" sz="1000" dirty="0"/>
                <a:t>Heat sales 2016:  71 362 GJ/a</a:t>
              </a:r>
            </a:p>
            <a:p>
              <a:r>
                <a:rPr lang="en-US" sz="1000" dirty="0"/>
                <a:t>Production 2016: 93 680 GJ/a</a:t>
              </a:r>
            </a:p>
            <a:p>
              <a:r>
                <a:rPr lang="en-US" sz="1000" dirty="0"/>
                <a:t>Development potential: 10 000 GJ/a</a:t>
              </a:r>
            </a:p>
          </p:txBody>
        </p:sp>
        <p:grpSp>
          <p:nvGrpSpPr>
            <p:cNvPr id="19" name="Grupa 18"/>
            <p:cNvGrpSpPr/>
            <p:nvPr/>
          </p:nvGrpSpPr>
          <p:grpSpPr>
            <a:xfrm>
              <a:off x="857250" y="3809458"/>
              <a:ext cx="1000125" cy="336478"/>
              <a:chOff x="857250" y="3809458"/>
              <a:chExt cx="1000125" cy="336478"/>
            </a:xfrm>
          </p:grpSpPr>
          <p:sp>
            <p:nvSpPr>
              <p:cNvPr id="22" name="Prostokąt 21"/>
              <p:cNvSpPr/>
              <p:nvPr/>
            </p:nvSpPr>
            <p:spPr>
              <a:xfrm>
                <a:off x="857250" y="3809458"/>
                <a:ext cx="1000125" cy="3364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895350" y="3848100"/>
                <a:ext cx="923925" cy="244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/>
                  <a:t>Cogeneration</a:t>
                </a:r>
              </a:p>
            </p:txBody>
          </p:sp>
        </p:grpSp>
        <p:sp>
          <p:nvSpPr>
            <p:cNvPr id="20" name="Prostokąt 19"/>
            <p:cNvSpPr/>
            <p:nvPr/>
          </p:nvSpPr>
          <p:spPr>
            <a:xfrm>
              <a:off x="4876799" y="3816438"/>
              <a:ext cx="1257301" cy="33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4905375" y="3854414"/>
              <a:ext cx="1228725" cy="244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Existing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37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0319"/>
            <a:ext cx="7488832" cy="438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87624" y="206375"/>
            <a:ext cx="7499176" cy="637183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pl-PL" sz="2000" dirty="0"/>
              <a:t>DHN </a:t>
            </a:r>
            <a:r>
              <a:rPr lang="en-US" sz="2000" dirty="0"/>
              <a:t>of Tomorrow – wastewater as </a:t>
            </a:r>
            <a:r>
              <a:rPr lang="pl-PL" sz="2000" dirty="0"/>
              <a:t>a </a:t>
            </a:r>
            <a:r>
              <a:rPr lang="en-US" sz="2000" dirty="0"/>
              <a:t>source of green energy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619672" y="256245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Wastewater treatment plant in </a:t>
            </a:r>
            <a:r>
              <a:rPr lang="en-US" sz="900" dirty="0" err="1">
                <a:solidFill>
                  <a:schemeClr val="tx2"/>
                </a:solidFill>
              </a:rPr>
              <a:t>Szlachęcin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436096" y="2932370"/>
            <a:ext cx="7200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pl-PL" dirty="0" err="1"/>
              <a:t>Heat</a:t>
            </a:r>
            <a:r>
              <a:rPr lang="pl-PL" dirty="0"/>
              <a:t> pump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63688" y="762258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Housing estate „</a:t>
            </a:r>
            <a:r>
              <a:rPr lang="en-US" dirty="0" err="1"/>
              <a:t>Zielone</a:t>
            </a:r>
            <a:r>
              <a:rPr lang="en-US" dirty="0"/>
              <a:t> </a:t>
            </a:r>
            <a:r>
              <a:rPr lang="en-US" dirty="0" err="1"/>
              <a:t>Wzgórza</a:t>
            </a:r>
            <a:r>
              <a:rPr lang="en-US" dirty="0"/>
              <a:t>” in </a:t>
            </a:r>
            <a:r>
              <a:rPr lang="en-US" dirty="0" err="1"/>
              <a:t>Murowana</a:t>
            </a:r>
            <a:r>
              <a:rPr lang="en-US" dirty="0"/>
              <a:t> </a:t>
            </a:r>
            <a:r>
              <a:rPr lang="en-US" dirty="0" err="1"/>
              <a:t>Goślina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300192" y="111678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Heating plant in </a:t>
            </a:r>
            <a:r>
              <a:rPr lang="en-US" dirty="0" err="1"/>
              <a:t>Bolechowo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660232" y="2067694"/>
            <a:ext cx="16561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Industrial zone in </a:t>
            </a:r>
            <a:r>
              <a:rPr lang="en-US" dirty="0" err="1"/>
              <a:t>Bolechowo</a:t>
            </a:r>
            <a:r>
              <a:rPr lang="en-US" dirty="0"/>
              <a:t>  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139952" y="3421038"/>
            <a:ext cx="7560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Buffer tank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80384" y="2443413"/>
            <a:ext cx="79208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pl-PL" sz="600" dirty="0" err="1"/>
              <a:t>hydraulic</a:t>
            </a:r>
            <a:r>
              <a:rPr lang="pl-PL" sz="600" dirty="0"/>
              <a:t> </a:t>
            </a:r>
            <a:r>
              <a:rPr lang="pl-PL" sz="600" dirty="0" err="1"/>
              <a:t>clutch</a:t>
            </a:r>
            <a:endParaRPr lang="pl-PL" sz="600" dirty="0"/>
          </a:p>
        </p:txBody>
      </p:sp>
    </p:spTree>
    <p:extLst>
      <p:ext uri="{BB962C8B-B14F-4D97-AF65-F5344CB8AC3E}">
        <p14:creationId xmlns:p14="http://schemas.microsoft.com/office/powerpoint/2010/main" val="86693885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352</Words>
  <Application>Microsoft Office PowerPoint</Application>
  <PresentationFormat>On-screen Show (16:9)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Projekt niestandardowy</vt:lpstr>
      <vt:lpstr>BOLECHOWO – The DHN of Tomorrow</vt:lpstr>
      <vt:lpstr>Bolechowo today – 100% coal-depended system </vt:lpstr>
      <vt:lpstr>Environmentally friendly Partnership</vt:lpstr>
      <vt:lpstr>Project overview </vt:lpstr>
      <vt:lpstr>The key elements of the new system of Bolechowo-Szlachęcin</vt:lpstr>
      <vt:lpstr>The DHN of Tomorrow – wastewater as a source of green energy</vt:lpstr>
    </vt:vector>
  </TitlesOfParts>
  <Company>Dalkia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Zarębska Marta</dc:creator>
  <cp:lastModifiedBy>Pauline | EHP events</cp:lastModifiedBy>
  <cp:revision>302</cp:revision>
  <cp:lastPrinted>2018-07-09T07:04:56Z</cp:lastPrinted>
  <dcterms:created xsi:type="dcterms:W3CDTF">2017-05-17T09:23:36Z</dcterms:created>
  <dcterms:modified xsi:type="dcterms:W3CDTF">2021-07-01T09:29:04Z</dcterms:modified>
</cp:coreProperties>
</file>